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G마켓 산스 Bold" panose="02000000000000000000" pitchFamily="50" charset="-127"/>
      <p:regular r:id="rId16"/>
    </p:embeddedFont>
    <p:embeddedFont>
      <p:font typeface="G마켓 산스 TTF Bold" panose="02000000000000000000" pitchFamily="2" charset="-127"/>
      <p:bold r:id="rId17"/>
    </p:embeddedFont>
    <p:embeddedFont>
      <p:font typeface="Malgun Gothic" panose="020B0503020000020004" pitchFamily="50" charset="-127"/>
      <p:regular r:id="rId18"/>
      <p:bold r:id="rId19"/>
    </p:embeddedFont>
    <p:embeddedFont>
      <p:font typeface="Anton" pitchFamily="2" charset="0"/>
      <p:regular r:id="rId20"/>
    </p:embeddedFont>
    <p:embeddedFont>
      <p:font typeface="Fira Sans" panose="020B05030500000200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gcR/CBrgphletXA2qiSv/0w+dh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372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0" name="Google Shape;5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297a9077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8" name="Google Shape;178;g3297a907760_0_2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9" name="Google Shape;179;g3297a907760_0_2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297a90776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6" name="Google Shape;196;g3297a907760_0_4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7" name="Google Shape;197;g3297a907760_0_4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11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4" name="Google Shape;214;p1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5" name="Google Shape;215;p1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12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0" name="Google Shape;230;p1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1" name="Google Shape;231;p1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13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0" name="Google Shape;60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7" name="Google Shape;67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1" name="Google Shape;91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6" name="Google Shape;106;p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7" name="Google Shape;107;p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6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4" name="Google Shape;124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7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2" name="Google Shape;142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3" name="Google Shape;143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8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0" name="Google Shape;160;p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1" name="Google Shape;161;p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9</a:t>
            </a:fld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Google Shape;9;p18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" name="Google Shape;42;p27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" name="Google Shape;46;p28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19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20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2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2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2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24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" name="Google Shape;38;p26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15485" y="19883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927140" y="2376964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 b="0" i="0" u="none" strike="noStrike" cap="none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네일아트 디자인 </a:t>
            </a:r>
            <a:endParaRPr sz="4450" b="0" i="0" u="none" strike="noStrike" cap="none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54" name="Google Shape;54;p1"/>
          <p:cNvSpPr/>
          <p:nvPr/>
        </p:nvSpPr>
        <p:spPr>
          <a:xfrm>
            <a:off x="927140" y="3425904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 b="0" i="0" u="none" strike="noStrike" cap="none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자동화 크롤링</a:t>
            </a:r>
            <a:endParaRPr sz="4450" b="0" i="0" u="none" strike="noStrike" cap="none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55" name="Google Shape;55;p1"/>
          <p:cNvSpPr/>
          <p:nvPr/>
        </p:nvSpPr>
        <p:spPr>
          <a:xfrm>
            <a:off x="927140" y="4474845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9062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3200"/>
              <a:buFont typeface="Arial"/>
              <a:buNone/>
            </a:pPr>
            <a:r>
              <a:rPr lang="en-US" sz="3200" b="1" i="0" u="none" strike="noStrike" cap="none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부제</a:t>
            </a:r>
            <a:r>
              <a:rPr lang="en-US" sz="3200" b="0" i="0" u="none" strike="noStrike" cap="none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:  효율적인 의사결정을 위한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lnSpc>
                <a:spcPct val="89062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이미지 크롤링 및 Streamlit app 구현</a:t>
            </a:r>
            <a:endParaRPr sz="3200" b="0" i="0" u="none" strike="noStrike" cap="none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56" name="Google Shape;56;p1"/>
          <p:cNvSpPr/>
          <p:nvPr/>
        </p:nvSpPr>
        <p:spPr>
          <a:xfrm>
            <a:off x="763071" y="6589752"/>
            <a:ext cx="4443550" cy="396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61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0" i="0" u="none" strike="noStrike" cap="none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발 표 자: 박 수 빈</a:t>
            </a:r>
            <a:endParaRPr sz="3600" b="0" i="0" u="none" strike="noStrike" cap="none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g3297a907760_0_2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3297a907760_0_26"/>
          <p:cNvSpPr/>
          <p:nvPr/>
        </p:nvSpPr>
        <p:spPr>
          <a:xfrm>
            <a:off x="793789" y="1403033"/>
            <a:ext cx="7633703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발생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이슈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및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해결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방법</a:t>
            </a:r>
            <a:endParaRPr sz="4450" dirty="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83" name="Google Shape;183;g3297a907760_0_26"/>
          <p:cNvSpPr/>
          <p:nvPr/>
        </p:nvSpPr>
        <p:spPr>
          <a:xfrm>
            <a:off x="1133951" y="2394823"/>
            <a:ext cx="30600" cy="437460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84" name="Google Shape;184;g3297a907760_0_26"/>
          <p:cNvSpPr/>
          <p:nvPr/>
        </p:nvSpPr>
        <p:spPr>
          <a:xfrm>
            <a:off x="768072" y="2947035"/>
            <a:ext cx="793800" cy="3060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85" name="Google Shape;185;g3297a907760_0_26"/>
          <p:cNvSpPr/>
          <p:nvPr/>
        </p:nvSpPr>
        <p:spPr>
          <a:xfrm>
            <a:off x="288250" y="2707124"/>
            <a:ext cx="510300" cy="510300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86" name="Google Shape;186;g3297a907760_0_26"/>
          <p:cNvSpPr/>
          <p:nvPr/>
        </p:nvSpPr>
        <p:spPr>
          <a:xfrm>
            <a:off x="488871" y="2792135"/>
            <a:ext cx="109200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1</a:t>
            </a:r>
            <a:endParaRPr sz="26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87" name="Google Shape;187;g3297a907760_0_26"/>
          <p:cNvSpPr/>
          <p:nvPr/>
        </p:nvSpPr>
        <p:spPr>
          <a:xfrm>
            <a:off x="1790938" y="2678787"/>
            <a:ext cx="4083000" cy="5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strealit에서 반복 크롤링</a:t>
            </a:r>
            <a:endParaRPr sz="22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88" name="Google Shape;188;g3297a907760_0_26"/>
          <p:cNvSpPr/>
          <p:nvPr/>
        </p:nvSpPr>
        <p:spPr>
          <a:xfrm>
            <a:off x="1790938" y="3169207"/>
            <a:ext cx="59688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r>
              <a:rPr lang="en-US" sz="175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버튼 클릭 시 전체 스크립트 재실행으로 인한 비효율성</a:t>
            </a:r>
            <a:endParaRPr sz="175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89" name="Google Shape;189;g3297a907760_0_26"/>
          <p:cNvSpPr/>
          <p:nvPr/>
        </p:nvSpPr>
        <p:spPr>
          <a:xfrm>
            <a:off x="768072" y="5493186"/>
            <a:ext cx="793800" cy="3060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90" name="Google Shape;190;g3297a907760_0_26"/>
          <p:cNvSpPr/>
          <p:nvPr/>
        </p:nvSpPr>
        <p:spPr>
          <a:xfrm>
            <a:off x="338375" y="5268516"/>
            <a:ext cx="410100" cy="510300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91" name="Google Shape;191;g3297a907760_0_26"/>
          <p:cNvSpPr/>
          <p:nvPr/>
        </p:nvSpPr>
        <p:spPr>
          <a:xfrm>
            <a:off x="432792" y="5353526"/>
            <a:ext cx="164700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2</a:t>
            </a:r>
            <a:endParaRPr sz="26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92" name="Google Shape;192;g3297a907760_0_26"/>
          <p:cNvSpPr/>
          <p:nvPr/>
        </p:nvSpPr>
        <p:spPr>
          <a:xfrm>
            <a:off x="1790938" y="5393650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해결 방안 </a:t>
            </a:r>
            <a:endParaRPr sz="240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93" name="Google Shape;193;g3297a907760_0_26"/>
          <p:cNvSpPr/>
          <p:nvPr/>
        </p:nvSpPr>
        <p:spPr>
          <a:xfrm>
            <a:off x="1790938" y="5884069"/>
            <a:ext cx="7010100" cy="11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코드 분리 및 최적화</a:t>
            </a:r>
            <a:endParaRPr sz="18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캐싱 활용</a:t>
            </a:r>
            <a:endParaRPr sz="18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3297a907760_0_4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3297a907760_0_43"/>
          <p:cNvSpPr/>
          <p:nvPr/>
        </p:nvSpPr>
        <p:spPr>
          <a:xfrm>
            <a:off x="793789" y="1403033"/>
            <a:ext cx="7831595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발생</a:t>
            </a:r>
            <a:r>
              <a:rPr lang="en-US" sz="4450" dirty="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이슈</a:t>
            </a:r>
            <a:r>
              <a:rPr lang="en-US" sz="4450" dirty="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및 </a:t>
            </a: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해결</a:t>
            </a:r>
            <a:r>
              <a:rPr lang="en-US" sz="4450" dirty="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방법</a:t>
            </a:r>
            <a:endParaRPr sz="4450" dirty="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201" name="Google Shape;201;g3297a907760_0_43"/>
          <p:cNvSpPr/>
          <p:nvPr/>
        </p:nvSpPr>
        <p:spPr>
          <a:xfrm>
            <a:off x="1133951" y="2394823"/>
            <a:ext cx="30600" cy="437460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02" name="Google Shape;202;g3297a907760_0_43"/>
          <p:cNvSpPr/>
          <p:nvPr/>
        </p:nvSpPr>
        <p:spPr>
          <a:xfrm>
            <a:off x="768072" y="2947035"/>
            <a:ext cx="793800" cy="3060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03" name="Google Shape;203;g3297a907760_0_43"/>
          <p:cNvSpPr/>
          <p:nvPr/>
        </p:nvSpPr>
        <p:spPr>
          <a:xfrm>
            <a:off x="288250" y="2707124"/>
            <a:ext cx="510300" cy="510300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04" name="Google Shape;204;g3297a907760_0_43"/>
          <p:cNvSpPr/>
          <p:nvPr/>
        </p:nvSpPr>
        <p:spPr>
          <a:xfrm>
            <a:off x="488871" y="2792135"/>
            <a:ext cx="109200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1</a:t>
            </a:r>
            <a:endParaRPr sz="26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205" name="Google Shape;205;g3297a907760_0_43"/>
          <p:cNvSpPr/>
          <p:nvPr/>
        </p:nvSpPr>
        <p:spPr>
          <a:xfrm>
            <a:off x="1790938" y="2678787"/>
            <a:ext cx="4083000" cy="5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함수 정의 순서 문제</a:t>
            </a:r>
            <a:endParaRPr sz="220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206" name="Google Shape;206;g3297a907760_0_43"/>
          <p:cNvSpPr/>
          <p:nvPr/>
        </p:nvSpPr>
        <p:spPr>
          <a:xfrm>
            <a:off x="1790938" y="3169207"/>
            <a:ext cx="59688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r>
              <a:rPr lang="en-US" sz="175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캐싱 수정 후 함수 배치 고려안함</a:t>
            </a:r>
            <a:endParaRPr sz="175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r>
              <a:rPr lang="en-US" sz="175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함수 정의가 되지 않아 NameError발생</a:t>
            </a:r>
            <a:endParaRPr sz="175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r>
              <a:rPr lang="en-US" sz="175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endParaRPr sz="175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07" name="Google Shape;207;g3297a907760_0_43"/>
          <p:cNvSpPr/>
          <p:nvPr/>
        </p:nvSpPr>
        <p:spPr>
          <a:xfrm>
            <a:off x="768072" y="5493186"/>
            <a:ext cx="793800" cy="3060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08" name="Google Shape;208;g3297a907760_0_43"/>
          <p:cNvSpPr/>
          <p:nvPr/>
        </p:nvSpPr>
        <p:spPr>
          <a:xfrm>
            <a:off x="338375" y="5268516"/>
            <a:ext cx="410100" cy="510300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09" name="Google Shape;209;g3297a907760_0_43"/>
          <p:cNvSpPr/>
          <p:nvPr/>
        </p:nvSpPr>
        <p:spPr>
          <a:xfrm>
            <a:off x="432792" y="5353526"/>
            <a:ext cx="164700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2</a:t>
            </a:r>
            <a:endParaRPr sz="26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210" name="Google Shape;210;g3297a907760_0_43"/>
          <p:cNvSpPr/>
          <p:nvPr/>
        </p:nvSpPr>
        <p:spPr>
          <a:xfrm>
            <a:off x="1790938" y="5393650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해결 방안 </a:t>
            </a:r>
            <a:endParaRPr sz="240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211" name="Google Shape;211;g3297a907760_0_43"/>
          <p:cNvSpPr/>
          <p:nvPr/>
        </p:nvSpPr>
        <p:spPr>
          <a:xfrm>
            <a:off x="1790938" y="5884069"/>
            <a:ext cx="7010100" cy="11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파이썬 위에서 아래로 순서대로 실행됨</a:t>
            </a:r>
            <a:endParaRPr sz="180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함수 정의 순서 조정 </a:t>
            </a:r>
            <a:endParaRPr sz="180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5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프로젝트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사용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방법</a:t>
            </a:r>
            <a:endParaRPr sz="4450" dirty="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Calibri"/>
              <a:sym typeface="Calibri"/>
            </a:endParaRPr>
          </a:p>
        </p:txBody>
      </p:sp>
      <p:pic>
        <p:nvPicPr>
          <p:cNvPr id="219" name="Google Shape;219;p1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790" y="1917502"/>
            <a:ext cx="1134070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5"/>
          <p:cNvSpPr/>
          <p:nvPr/>
        </p:nvSpPr>
        <p:spPr>
          <a:xfrm>
            <a:off x="2268022" y="2144316"/>
            <a:ext cx="4808342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dirty="0" err="1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github에서</a:t>
            </a:r>
            <a:r>
              <a:rPr lang="en-US" sz="2200" dirty="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 git clone</a:t>
            </a:r>
            <a:endParaRPr sz="2200" dirty="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Calibri"/>
              <a:sym typeface="Calibri"/>
            </a:endParaRPr>
          </a:p>
        </p:txBody>
      </p:sp>
      <p:sp>
        <p:nvSpPr>
          <p:cNvPr id="221" name="Google Shape;221;p15"/>
          <p:cNvSpPr/>
          <p:nvPr/>
        </p:nvSpPr>
        <p:spPr>
          <a:xfrm>
            <a:off x="2268022" y="2634734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Fira Sans"/>
                <a:sym typeface="Fira Sans"/>
              </a:rPr>
              <a:t>https://github.com/kdt-DA-bootcamp/Mini_Alice.git</a:t>
            </a:r>
            <a:endParaRPr sz="17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Calibri"/>
              <a:sym typeface="Calibri"/>
            </a:endParaRPr>
          </a:p>
        </p:txBody>
      </p:sp>
      <p:pic>
        <p:nvPicPr>
          <p:cNvPr id="222" name="Google Shape;222;p1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3790" y="3732014"/>
            <a:ext cx="1134070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5"/>
          <p:cNvSpPr/>
          <p:nvPr/>
        </p:nvSpPr>
        <p:spPr>
          <a:xfrm>
            <a:off x="2268022" y="377458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dirty="0" err="1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서비스</a:t>
            </a:r>
            <a:r>
              <a:rPr lang="en-US" sz="2200" dirty="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 </a:t>
            </a:r>
            <a:r>
              <a:rPr lang="en-US" sz="2200" dirty="0" err="1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이용</a:t>
            </a:r>
            <a:endParaRPr sz="2200" dirty="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Calibri"/>
              <a:sym typeface="Calibri"/>
            </a:endParaRPr>
          </a:p>
        </p:txBody>
      </p:sp>
      <p:sp>
        <p:nvSpPr>
          <p:cNvPr id="224" name="Google Shape;224;p15"/>
          <p:cNvSpPr/>
          <p:nvPr/>
        </p:nvSpPr>
        <p:spPr>
          <a:xfrm>
            <a:off x="2137296" y="4114799"/>
            <a:ext cx="6082200" cy="1616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50" dirty="0">
                <a:solidFill>
                  <a:srgbClr val="CCCCCC"/>
                </a:solidFill>
                <a:highlight>
                  <a:srgbClr val="1F1F1F"/>
                </a:highlight>
                <a:latin typeface="G마켓 산스 Bold" panose="02000000000000000000" pitchFamily="50" charset="-127"/>
                <a:ea typeface="G마켓 산스 Bold" panose="02000000000000000000" pitchFamily="50" charset="-127"/>
                <a:cs typeface="Verdana"/>
                <a:sym typeface="Verdana"/>
              </a:rPr>
              <a:t>nail_art.py </a:t>
            </a:r>
            <a:r>
              <a:rPr lang="en-US" sz="1450" dirty="0" err="1">
                <a:solidFill>
                  <a:srgbClr val="CCCCCC"/>
                </a:solidFill>
                <a:highlight>
                  <a:srgbClr val="1F1F1F"/>
                </a:highlight>
                <a:latin typeface="G마켓 산스 Bold" panose="02000000000000000000" pitchFamily="50" charset="-127"/>
                <a:ea typeface="G마켓 산스 Bold" panose="02000000000000000000" pitchFamily="50" charset="-127"/>
                <a:cs typeface="Verdana"/>
                <a:sym typeface="Verdana"/>
              </a:rPr>
              <a:t>실행</a:t>
            </a:r>
            <a:endParaRPr lang="en-US" sz="1450" dirty="0">
              <a:solidFill>
                <a:srgbClr val="CCCCCC"/>
              </a:solidFill>
              <a:highlight>
                <a:srgbClr val="1F1F1F"/>
              </a:highlight>
              <a:latin typeface="G마켓 산스 Bold" panose="02000000000000000000" pitchFamily="50" charset="-127"/>
              <a:ea typeface="G마켓 산스 Bold" panose="02000000000000000000" pitchFamily="50" charset="-127"/>
              <a:cs typeface="Verdana"/>
              <a:sym typeface="Verdana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50" dirty="0">
              <a:solidFill>
                <a:srgbClr val="CCCCCC"/>
              </a:solidFill>
              <a:highlight>
                <a:srgbClr val="1F1F1F"/>
              </a:highlight>
              <a:latin typeface="G마켓 산스 Bold" panose="02000000000000000000" pitchFamily="50" charset="-127"/>
              <a:ea typeface="G마켓 산스 Bold" panose="02000000000000000000" pitchFamily="50" charset="-127"/>
              <a:cs typeface="Verdana"/>
              <a:sym typeface="Verdana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50" dirty="0">
                <a:solidFill>
                  <a:srgbClr val="CCCCCC"/>
                </a:solidFill>
                <a:highlight>
                  <a:srgbClr val="1F1F1F"/>
                </a:highlight>
                <a:latin typeface="G마켓 산스 Bold" panose="02000000000000000000" pitchFamily="50" charset="-127"/>
                <a:ea typeface="G마켓 산스 Bold" panose="02000000000000000000" pitchFamily="50" charset="-127"/>
                <a:cs typeface="Verdana"/>
                <a:sym typeface="Verdana"/>
              </a:rPr>
              <a:t>```bash</a:t>
            </a:r>
            <a:endParaRPr sz="1450" dirty="0">
              <a:solidFill>
                <a:srgbClr val="CCCCCC"/>
              </a:solidFill>
              <a:highlight>
                <a:srgbClr val="1F1F1F"/>
              </a:highlight>
              <a:latin typeface="G마켓 산스 Bold" panose="02000000000000000000" pitchFamily="50" charset="-127"/>
              <a:ea typeface="G마켓 산스 Bold" panose="02000000000000000000" pitchFamily="50" charset="-127"/>
              <a:cs typeface="Verdana"/>
              <a:sym typeface="Verdana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50" dirty="0" err="1">
                <a:solidFill>
                  <a:srgbClr val="CCCCCC"/>
                </a:solidFill>
                <a:highlight>
                  <a:srgbClr val="1F1F1F"/>
                </a:highlight>
                <a:latin typeface="G마켓 산스 Bold" panose="02000000000000000000" pitchFamily="50" charset="-127"/>
                <a:ea typeface="G마켓 산스 Bold" panose="02000000000000000000" pitchFamily="50" charset="-127"/>
                <a:cs typeface="Verdana"/>
                <a:sym typeface="Verdana"/>
              </a:rPr>
              <a:t>streamlit</a:t>
            </a:r>
            <a:r>
              <a:rPr lang="en-US" sz="1450" dirty="0">
                <a:solidFill>
                  <a:srgbClr val="CCCCCC"/>
                </a:solidFill>
                <a:highlight>
                  <a:srgbClr val="1F1F1F"/>
                </a:highlight>
                <a:latin typeface="G마켓 산스 Bold" panose="02000000000000000000" pitchFamily="50" charset="-127"/>
                <a:ea typeface="G마켓 산스 Bold" panose="02000000000000000000" pitchFamily="50" charset="-127"/>
                <a:cs typeface="Verdana"/>
                <a:sym typeface="Verdana"/>
              </a:rPr>
              <a:t> run nail_app.py</a:t>
            </a:r>
            <a:endParaRPr sz="1450" dirty="0">
              <a:solidFill>
                <a:srgbClr val="CCCCCC"/>
              </a:solidFill>
              <a:highlight>
                <a:srgbClr val="1F1F1F"/>
              </a:highlight>
              <a:latin typeface="G마켓 산스 Bold" panose="02000000000000000000" pitchFamily="50" charset="-127"/>
              <a:ea typeface="G마켓 산스 Bold" panose="02000000000000000000" pitchFamily="50" charset="-127"/>
              <a:cs typeface="Verdana"/>
              <a:sym typeface="Verdana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2150" dirty="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Verdana"/>
                <a:sym typeface="Verdana"/>
              </a:rPr>
              <a:t>```</a:t>
            </a:r>
            <a:endParaRPr sz="2150" dirty="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Verdana"/>
              <a:sym typeface="Verdana"/>
            </a:endParaRPr>
          </a:p>
        </p:txBody>
      </p:sp>
      <p:pic>
        <p:nvPicPr>
          <p:cNvPr id="225" name="Google Shape;225;p15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3790" y="5546527"/>
            <a:ext cx="1134070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5"/>
          <p:cNvSpPr/>
          <p:nvPr/>
        </p:nvSpPr>
        <p:spPr>
          <a:xfrm>
            <a:off x="2268021" y="5773341"/>
            <a:ext cx="4508091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Anton"/>
              <a:buNone/>
            </a:pPr>
            <a:r>
              <a:rPr lang="en-US" sz="2200" dirty="0" err="1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검색어</a:t>
            </a:r>
            <a:r>
              <a:rPr lang="en-US" sz="2200" dirty="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 </a:t>
            </a:r>
            <a:r>
              <a:rPr lang="en-US" sz="2200" dirty="0" err="1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수정</a:t>
            </a:r>
            <a:r>
              <a:rPr lang="en-US" sz="2200" dirty="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 후 </a:t>
            </a:r>
            <a:r>
              <a:rPr lang="en-US" sz="2200" dirty="0" err="1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이용</a:t>
            </a:r>
            <a:r>
              <a:rPr lang="en-US" sz="2200" dirty="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 </a:t>
            </a:r>
            <a:r>
              <a:rPr lang="en-US" sz="2200" dirty="0" err="1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Anton"/>
                <a:sym typeface="Anton"/>
              </a:rPr>
              <a:t>가능</a:t>
            </a:r>
            <a:endParaRPr sz="2200" dirty="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Calibri"/>
              <a:sym typeface="Calibri"/>
            </a:endParaRPr>
          </a:p>
        </p:txBody>
      </p:sp>
      <p:sp>
        <p:nvSpPr>
          <p:cNvPr id="227" name="Google Shape;227;p15"/>
          <p:cNvSpPr/>
          <p:nvPr/>
        </p:nvSpPr>
        <p:spPr>
          <a:xfrm>
            <a:off x="2268022" y="6263759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endParaRPr sz="17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Calibri"/>
              <a:sym typeface="Calibri"/>
            </a:endParaRPr>
          </a:p>
        </p:txBody>
      </p:sp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514981D4-4196-1C35-00B7-3A32C1D2ED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0460" y="0"/>
            <a:ext cx="633994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1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6"/>
          <p:cNvSpPr/>
          <p:nvPr/>
        </p:nvSpPr>
        <p:spPr>
          <a:xfrm>
            <a:off x="793790" y="4644985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nton"/>
              <a:buNone/>
            </a:pPr>
            <a:r>
              <a:rPr lang="en-US" sz="445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Anton"/>
                <a:sym typeface="Anton"/>
              </a:rPr>
              <a:t>마무리</a:t>
            </a:r>
            <a:endParaRPr sz="44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Calibri"/>
              <a:sym typeface="Calibri"/>
            </a:endParaRPr>
          </a:p>
        </p:txBody>
      </p:sp>
      <p:sp>
        <p:nvSpPr>
          <p:cNvPr id="235" name="Google Shape;235;p16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Fira Sans"/>
              <a:buNone/>
            </a:pPr>
            <a:r>
              <a:rPr lang="en-US" sz="175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Fira Sans"/>
                <a:sym typeface="Fira Sans"/>
              </a:rPr>
              <a:t>지금 까지 박수빈이었습니다. 들어주셔서 감사합니다.</a:t>
            </a:r>
            <a:endParaRPr sz="17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/>
          <p:nvPr/>
        </p:nvSpPr>
        <p:spPr>
          <a:xfrm>
            <a:off x="381616" y="498019"/>
            <a:ext cx="10802723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2500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6000"/>
              <a:buFont typeface="Arial"/>
              <a:buNone/>
            </a:pPr>
            <a:r>
              <a:rPr lang="en-US" sz="600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프로젝트</a:t>
            </a:r>
            <a:r>
              <a:rPr lang="en-US" sz="600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600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선택</a:t>
            </a:r>
            <a:r>
              <a:rPr lang="en-US" sz="600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600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이유</a:t>
            </a:r>
            <a:endParaRPr sz="6000" dirty="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389594" y="2076450"/>
            <a:ext cx="13688356" cy="542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89062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200"/>
              <a:buFont typeface="Arial"/>
              <a:buNone/>
            </a:pPr>
            <a:r>
              <a:rPr lang="en-US" sz="320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개인적인 필요성:</a:t>
            </a:r>
            <a:r>
              <a:rPr lang="en-US" sz="17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</a:t>
            </a:r>
            <a:endParaRPr sz="320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 sz="3200" b="0" i="0" u="none" strike="noStrike" cap="none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매달 네일 아트를 위해 다양한 디자인을 검색하는 과정에서 시간 소모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반복적인 검색어 입력과 페이지 방문의 비효율성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lnSpc>
                <a:spcPct val="8906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 sz="320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89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기술적 가능성 :  </a:t>
            </a:r>
            <a:r>
              <a:rPr lang="en-US" sz="320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웹 크롤링과 데이터 정리 기술 발전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8906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목표</a:t>
            </a:r>
            <a:r>
              <a:rPr lang="en-US" sz="32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:  </a:t>
            </a:r>
            <a:r>
              <a:rPr lang="en-US" sz="320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이미지 크롤링 및 정리를 자동화하여 시간 절약과 효율성 증대</a:t>
            </a:r>
            <a:endParaRPr sz="320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017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sz="2800">
              <a:solidFill>
                <a:srgbClr val="E0D6DE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01138" y="-10599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/>
          <p:nvPr/>
        </p:nvSpPr>
        <p:spPr>
          <a:xfrm>
            <a:off x="584240" y="1395889"/>
            <a:ext cx="657856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문제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인식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및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해결책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도출</a:t>
            </a:r>
            <a:endParaRPr sz="4450" dirty="0">
              <a:solidFill>
                <a:srgbClr val="FA95AF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71" name="Google Shape;71;p3"/>
          <p:cNvSpPr/>
          <p:nvPr/>
        </p:nvSpPr>
        <p:spPr>
          <a:xfrm>
            <a:off x="584240" y="26285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2" name="Google Shape;72;p3"/>
          <p:cNvSpPr/>
          <p:nvPr/>
        </p:nvSpPr>
        <p:spPr>
          <a:xfrm>
            <a:off x="784860" y="2713551"/>
            <a:ext cx="109061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1</a:t>
            </a:r>
            <a:endParaRPr sz="26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1321356" y="269998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5937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200"/>
              <a:buFont typeface="Arial"/>
              <a:buNone/>
            </a:pPr>
            <a:r>
              <a:rPr lang="en-US" sz="320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문제 정의</a:t>
            </a:r>
            <a:endParaRPr sz="3200">
              <a:solidFill>
                <a:srgbClr val="FA95AF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1157404" y="3210282"/>
            <a:ext cx="2927747" cy="3048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검색 프로세스 비효율성: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반복적인 검색어 입력과 페이지 탐색</a:t>
            </a:r>
            <a:endParaRPr sz="16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이미지 관리 어려움: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다양한 검색어로 파편화된 이미지</a:t>
            </a:r>
            <a:endParaRPr sz="175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4475917" y="25713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4648676" y="2656399"/>
            <a:ext cx="164783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2</a:t>
            </a:r>
            <a:endParaRPr sz="26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5158978" y="269998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5937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3200"/>
              <a:buFont typeface="Arial"/>
              <a:buNone/>
            </a:pPr>
            <a:r>
              <a:rPr lang="en-US" sz="320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해결책</a:t>
            </a:r>
            <a:endParaRPr sz="3200">
              <a:solidFill>
                <a:srgbClr val="FA95AF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5127305" y="3190398"/>
            <a:ext cx="3005495" cy="3068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Pinterest 이미지 크롤링</a:t>
            </a:r>
            <a:r>
              <a:rPr lang="en-US" sz="1600" b="0" i="0" u="none" strike="noStrike" cap="none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: 키워드별 자동 다운로드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폴더 구조화</a:t>
            </a:r>
            <a:r>
              <a:rPr lang="en-US" sz="1600" b="0" i="0" u="none" strike="noStrike" cap="none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: 키워드별 폴더 생성 및 이미지 정리</a:t>
            </a:r>
            <a:endParaRPr sz="1600" b="0" i="0" u="none" strike="noStrike" cap="none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Streamlit 앱 구현</a:t>
            </a: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: 수집된 이미지를 시각적으로 정리하고 </a:t>
            </a:r>
            <a:endParaRPr sz="16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최종 디자인 선택</a:t>
            </a:r>
            <a:endParaRPr sz="175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756999" y="5946223"/>
            <a:ext cx="164783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Calibri"/>
              <a:buNone/>
            </a:pPr>
            <a:endParaRPr sz="26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"/>
          <p:cNvSpPr txBox="1"/>
          <p:nvPr/>
        </p:nvSpPr>
        <p:spPr>
          <a:xfrm>
            <a:off x="590550" y="748784"/>
            <a:ext cx="4438650" cy="77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5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폴더 구조 설정 </a:t>
            </a:r>
            <a:endParaRPr sz="180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Calibri"/>
              <a:sym typeface="Calibri"/>
            </a:endParaRPr>
          </a:p>
        </p:txBody>
      </p:sp>
      <p:sp>
        <p:nvSpPr>
          <p:cNvPr id="85" name="Google Shape;85;p4"/>
          <p:cNvSpPr/>
          <p:nvPr/>
        </p:nvSpPr>
        <p:spPr>
          <a:xfrm>
            <a:off x="76200" y="2093476"/>
            <a:ext cx="4629150" cy="5678924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pinterest_images1/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├── 이달아/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   └── related/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├── 이달의 아트/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    └── related/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├── 겨울 네일/ 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    └── related/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├── 짧은 손톱 네일/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    └── related/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├── 귀여운 네일/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    └── related/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├── 자석 네일/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    └── related/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├── 세련된 네일/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    └── related/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├── 글리터 네일/ 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    └── related/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├── 화려한 네일/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    └── related/</a:t>
            </a:r>
            <a:endParaRPr sz="18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86" name="Google Shape;86;p4"/>
          <p:cNvSpPr/>
          <p:nvPr/>
        </p:nvSpPr>
        <p:spPr>
          <a:xfrm>
            <a:off x="4854594" y="2093476"/>
            <a:ext cx="4921212" cy="5678924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US" sz="2800" b="1" i="0" u="none" strike="noStrike" cap="none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검색어 목록</a:t>
            </a:r>
            <a:r>
              <a:rPr lang="en-US" sz="2800" b="0" i="0" u="none" strike="noStrike" cap="none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에 따른 폴더 생성</a:t>
            </a:r>
            <a:endParaRPr sz="2800" b="0" i="0" u="none" strike="noStrike" cap="none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sz="2800" b="0" i="0" u="none" strike="noStrike" cap="none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새로운 키워드 추가 시 폴더 자동 생성</a:t>
            </a:r>
            <a:endParaRPr sz="2800" b="0" i="0" u="none" strike="noStrike" cap="none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sz="2800" b="0" i="0" u="none" strike="noStrike" cap="none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related/ 폴더에는 연관 검색어로 수집된 이미지 저장 </a:t>
            </a: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Calibri"/>
              <a:sym typeface="Calibri"/>
            </a:endParaRPr>
          </a:p>
        </p:txBody>
      </p:sp>
      <p:pic>
        <p:nvPicPr>
          <p:cNvPr id="87" name="Google Shape;87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75807" y="0"/>
            <a:ext cx="476708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56487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5"/>
          <p:cNvSpPr/>
          <p:nvPr/>
        </p:nvSpPr>
        <p:spPr>
          <a:xfrm>
            <a:off x="965240" y="496845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사용된 기술 스택</a:t>
            </a:r>
            <a:endParaRPr sz="44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95" name="Google Shape;95;p5"/>
          <p:cNvSpPr/>
          <p:nvPr/>
        </p:nvSpPr>
        <p:spPr>
          <a:xfrm>
            <a:off x="679500" y="1731525"/>
            <a:ext cx="3719840" cy="2035257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6" name="Google Shape;96;p5"/>
          <p:cNvSpPr/>
          <p:nvPr/>
        </p:nvSpPr>
        <p:spPr>
          <a:xfrm>
            <a:off x="906302" y="195834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프로그래밍 언어</a:t>
            </a:r>
            <a:endParaRPr sz="2800">
              <a:solidFill>
                <a:srgbClr val="FA95AF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97" name="Google Shape;97;p5"/>
          <p:cNvSpPr/>
          <p:nvPr/>
        </p:nvSpPr>
        <p:spPr>
          <a:xfrm>
            <a:off x="906302" y="2448758"/>
            <a:ext cx="3211235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Python</a:t>
            </a:r>
            <a:endParaRPr sz="17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98" name="Google Shape;98;p5"/>
          <p:cNvSpPr/>
          <p:nvPr/>
        </p:nvSpPr>
        <p:spPr>
          <a:xfrm>
            <a:off x="4571175" y="1727299"/>
            <a:ext cx="3719840" cy="4264067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99" name="Google Shape;99;p5"/>
          <p:cNvSpPr/>
          <p:nvPr/>
        </p:nvSpPr>
        <p:spPr>
          <a:xfrm>
            <a:off x="4797979" y="195834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웹 크롤링</a:t>
            </a:r>
            <a:endParaRPr sz="2800">
              <a:solidFill>
                <a:srgbClr val="FA95AF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00" name="Google Shape;100;p5"/>
          <p:cNvSpPr/>
          <p:nvPr/>
        </p:nvSpPr>
        <p:spPr>
          <a:xfrm>
            <a:off x="4797975" y="2448749"/>
            <a:ext cx="3211200" cy="3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764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Selenium</a:t>
            </a:r>
            <a:endParaRPr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6764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Requests</a:t>
            </a:r>
            <a:endParaRPr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6764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en-US" sz="1700" dirty="0" err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webdriver_manager</a:t>
            </a:r>
            <a:endParaRPr sz="1700" dirty="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  <a:p>
            <a:pPr marL="0" marR="0" lvl="0" indent="0" algn="l" rtl="0">
              <a:lnSpc>
                <a:spcPct val="16764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Time</a:t>
            </a:r>
            <a:endParaRPr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6764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re (</a:t>
            </a:r>
            <a:r>
              <a:rPr lang="en-US" sz="1700" dirty="0" err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정규</a:t>
            </a:r>
            <a:r>
              <a:rPr lang="en-US" sz="17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</a:t>
            </a:r>
            <a:r>
              <a:rPr lang="en-US" sz="1700" dirty="0" err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표현식</a:t>
            </a:r>
            <a:r>
              <a:rPr lang="en-US" sz="17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)</a:t>
            </a:r>
            <a:endParaRPr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6764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en-US" sz="1700" dirty="0" err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Os</a:t>
            </a:r>
            <a:endParaRPr sz="1700" dirty="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  <a:p>
            <a:pPr marL="0" marR="0" lvl="0" indent="0" algn="l" rtl="0">
              <a:lnSpc>
                <a:spcPct val="16764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en-US" sz="17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Json</a:t>
            </a:r>
            <a:endParaRPr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6764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</a:pPr>
            <a:r>
              <a:rPr lang="en-US" sz="1700" dirty="0" err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urllib.parse</a:t>
            </a:r>
            <a:r>
              <a:rPr lang="en-US" sz="17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(quote)</a:t>
            </a:r>
            <a:endParaRPr sz="1700" dirty="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01" name="Google Shape;101;p5"/>
          <p:cNvSpPr/>
          <p:nvPr/>
        </p:nvSpPr>
        <p:spPr>
          <a:xfrm>
            <a:off x="679620" y="6170132"/>
            <a:ext cx="7556400" cy="1669800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02" name="Google Shape;102;p5"/>
          <p:cNvSpPr/>
          <p:nvPr/>
        </p:nvSpPr>
        <p:spPr>
          <a:xfrm>
            <a:off x="906302" y="6261021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8214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웹어플리케이션</a:t>
            </a:r>
            <a:endParaRPr sz="2800">
              <a:solidFill>
                <a:srgbClr val="FA95AF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03" name="Google Shape;103;p5"/>
          <p:cNvSpPr/>
          <p:nvPr/>
        </p:nvSpPr>
        <p:spPr>
          <a:xfrm>
            <a:off x="906415" y="6838040"/>
            <a:ext cx="7102800" cy="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Streamlit</a:t>
            </a:r>
            <a:endParaRPr sz="1750">
              <a:solidFill>
                <a:srgbClr val="E0D6D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rgbClr val="E0D6D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"/>
          <p:cNvSpPr/>
          <p:nvPr/>
        </p:nvSpPr>
        <p:spPr>
          <a:xfrm>
            <a:off x="793789" y="1403033"/>
            <a:ext cx="7135559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발생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이슈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및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해결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방법</a:t>
            </a:r>
            <a:endParaRPr sz="4450" dirty="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10" name="Google Shape;110;p6"/>
          <p:cNvSpPr/>
          <p:nvPr/>
        </p:nvSpPr>
        <p:spPr>
          <a:xfrm>
            <a:off x="1133951" y="2394823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11" name="Google Shape;111;p6"/>
          <p:cNvSpPr/>
          <p:nvPr/>
        </p:nvSpPr>
        <p:spPr>
          <a:xfrm>
            <a:off x="1358622" y="294703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12" name="Google Shape;112;p6"/>
          <p:cNvSpPr/>
          <p:nvPr/>
        </p:nvSpPr>
        <p:spPr>
          <a:xfrm>
            <a:off x="878800" y="27071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13" name="Google Shape;113;p6"/>
          <p:cNvSpPr/>
          <p:nvPr/>
        </p:nvSpPr>
        <p:spPr>
          <a:xfrm>
            <a:off x="1079421" y="2792135"/>
            <a:ext cx="109061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1</a:t>
            </a:r>
            <a:endParaRPr sz="26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14" name="Google Shape;114;p6"/>
          <p:cNvSpPr/>
          <p:nvPr/>
        </p:nvSpPr>
        <p:spPr>
          <a:xfrm>
            <a:off x="2381488" y="267878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코드 이해도 부족</a:t>
            </a:r>
            <a:endParaRPr sz="22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15" name="Google Shape;115;p6"/>
          <p:cNvSpPr/>
          <p:nvPr/>
        </p:nvSpPr>
        <p:spPr>
          <a:xfrm>
            <a:off x="2038587" y="3169206"/>
            <a:ext cx="6640591" cy="1725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r>
              <a:rPr lang="en-US" sz="175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초기 웹 크롤링 및 데이터 처리 코드 작성 시 이해도 부족</a:t>
            </a:r>
            <a:endParaRPr sz="175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r>
              <a:rPr lang="en-US" sz="175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Selenium과 pinterest 동적 웹페이지 구조를 이해하는데 어려움</a:t>
            </a:r>
            <a:endParaRPr sz="175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1358622" y="549318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17" name="Google Shape;117;p6"/>
          <p:cNvSpPr/>
          <p:nvPr/>
        </p:nvSpPr>
        <p:spPr>
          <a:xfrm>
            <a:off x="928925" y="5268516"/>
            <a:ext cx="410051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18" name="Google Shape;118;p6"/>
          <p:cNvSpPr/>
          <p:nvPr/>
        </p:nvSpPr>
        <p:spPr>
          <a:xfrm>
            <a:off x="1023342" y="5353526"/>
            <a:ext cx="164783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2</a:t>
            </a:r>
            <a:endParaRPr sz="26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19" name="Google Shape;119;p6"/>
          <p:cNvSpPr/>
          <p:nvPr/>
        </p:nvSpPr>
        <p:spPr>
          <a:xfrm>
            <a:off x="2381488" y="53936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해결 방안 </a:t>
            </a:r>
            <a:endParaRPr sz="240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20" name="Google Shape;120;p6"/>
          <p:cNvSpPr/>
          <p:nvPr/>
        </p:nvSpPr>
        <p:spPr>
          <a:xfrm>
            <a:off x="2381488" y="5884069"/>
            <a:ext cx="6640592" cy="1725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혼자 힘으로는 안되는 것 인지</a:t>
            </a:r>
            <a:endParaRPr sz="16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강사님 조언 및</a:t>
            </a:r>
            <a:endParaRPr sz="16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각종 검색으로  포스팅 된  코드를  분석하고   참고 자료를 통해 문제 해결</a:t>
            </a:r>
            <a:endParaRPr sz="16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457200" marR="0" lvl="0" indent="-33020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-"/>
            </a:pPr>
            <a:r>
              <a:rPr lang="en-US" sz="16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코드정리 및 주석처리로 가독성 높여 수정에 도움되게 정리</a:t>
            </a:r>
            <a:endParaRPr sz="16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pic>
        <p:nvPicPr>
          <p:cNvPr id="121" name="Google Shape;121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7"/>
          <p:cNvSpPr/>
          <p:nvPr/>
        </p:nvSpPr>
        <p:spPr>
          <a:xfrm>
            <a:off x="793790" y="1403033"/>
            <a:ext cx="7449458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발생</a:t>
            </a:r>
            <a:r>
              <a:rPr lang="en-US" sz="4450" dirty="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이슈</a:t>
            </a:r>
            <a:r>
              <a:rPr lang="en-US" sz="4450" dirty="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및 </a:t>
            </a: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해결</a:t>
            </a:r>
            <a:r>
              <a:rPr lang="en-US" sz="4450" dirty="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방법</a:t>
            </a:r>
            <a:endParaRPr sz="4450" dirty="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29" name="Google Shape;129;p7"/>
          <p:cNvSpPr/>
          <p:nvPr/>
        </p:nvSpPr>
        <p:spPr>
          <a:xfrm>
            <a:off x="1133951" y="2394823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0" name="Google Shape;130;p7"/>
          <p:cNvSpPr/>
          <p:nvPr/>
        </p:nvSpPr>
        <p:spPr>
          <a:xfrm>
            <a:off x="1358622" y="294703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1" name="Google Shape;131;p7"/>
          <p:cNvSpPr/>
          <p:nvPr/>
        </p:nvSpPr>
        <p:spPr>
          <a:xfrm>
            <a:off x="878800" y="27071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2" name="Google Shape;132;p7"/>
          <p:cNvSpPr/>
          <p:nvPr/>
        </p:nvSpPr>
        <p:spPr>
          <a:xfrm>
            <a:off x="1079421" y="2792135"/>
            <a:ext cx="109061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1</a:t>
            </a:r>
            <a:endParaRPr sz="26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33" name="Google Shape;133;p7"/>
          <p:cNvSpPr/>
          <p:nvPr/>
        </p:nvSpPr>
        <p:spPr>
          <a:xfrm>
            <a:off x="2381507" y="2678775"/>
            <a:ext cx="46008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검색키워드 변경의 유연성 부족</a:t>
            </a:r>
            <a:endParaRPr sz="220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34" name="Google Shape;134;p7"/>
          <p:cNvSpPr/>
          <p:nvPr/>
        </p:nvSpPr>
        <p:spPr>
          <a:xfrm>
            <a:off x="2381488" y="3169207"/>
            <a:ext cx="5968722" cy="708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r>
              <a:rPr lang="en-US" sz="175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초기 웹 크롤링에는 키워드 검색 크롤링이 아님</a:t>
            </a:r>
            <a:endParaRPr sz="175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35" name="Google Shape;135;p7"/>
          <p:cNvSpPr/>
          <p:nvPr/>
        </p:nvSpPr>
        <p:spPr>
          <a:xfrm>
            <a:off x="1358622" y="549318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6" name="Google Shape;136;p7"/>
          <p:cNvSpPr/>
          <p:nvPr/>
        </p:nvSpPr>
        <p:spPr>
          <a:xfrm>
            <a:off x="928925" y="5268516"/>
            <a:ext cx="410051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7" name="Google Shape;137;p7"/>
          <p:cNvSpPr/>
          <p:nvPr/>
        </p:nvSpPr>
        <p:spPr>
          <a:xfrm>
            <a:off x="1023342" y="5353526"/>
            <a:ext cx="164783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2</a:t>
            </a:r>
            <a:endParaRPr sz="26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38" name="Google Shape;138;p7"/>
          <p:cNvSpPr/>
          <p:nvPr/>
        </p:nvSpPr>
        <p:spPr>
          <a:xfrm>
            <a:off x="2381488" y="53936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해결 방안 </a:t>
            </a:r>
            <a:endParaRPr sz="240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39" name="Google Shape;139;p7"/>
          <p:cNvSpPr/>
          <p:nvPr/>
        </p:nvSpPr>
        <p:spPr>
          <a:xfrm>
            <a:off x="2381488" y="5884068"/>
            <a:ext cx="6640592" cy="112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키워드 검색 및 키워드별 폴더 생성을 위해 코드 구조 변경.</a:t>
            </a: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781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Json 출력하여 구조 확인 후 related 폴더도 추가</a:t>
            </a:r>
            <a:endParaRPr sz="160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8"/>
          <p:cNvSpPr/>
          <p:nvPr/>
        </p:nvSpPr>
        <p:spPr>
          <a:xfrm>
            <a:off x="793790" y="1403033"/>
            <a:ext cx="7217446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발생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이슈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및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해결</a:t>
            </a:r>
            <a:r>
              <a:rPr lang="en-US" sz="4450" dirty="0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방법</a:t>
            </a:r>
            <a:endParaRPr sz="4450" dirty="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47" name="Google Shape;147;p8"/>
          <p:cNvSpPr/>
          <p:nvPr/>
        </p:nvSpPr>
        <p:spPr>
          <a:xfrm>
            <a:off x="1133951" y="2394823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48" name="Google Shape;148;p8"/>
          <p:cNvSpPr/>
          <p:nvPr/>
        </p:nvSpPr>
        <p:spPr>
          <a:xfrm>
            <a:off x="768072" y="294703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49" name="Google Shape;149;p8"/>
          <p:cNvSpPr/>
          <p:nvPr/>
        </p:nvSpPr>
        <p:spPr>
          <a:xfrm>
            <a:off x="288250" y="27071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50" name="Google Shape;150;p8"/>
          <p:cNvSpPr/>
          <p:nvPr/>
        </p:nvSpPr>
        <p:spPr>
          <a:xfrm>
            <a:off x="488871" y="2792135"/>
            <a:ext cx="109061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1</a:t>
            </a:r>
            <a:endParaRPr sz="26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51" name="Google Shape;151;p8"/>
          <p:cNvSpPr/>
          <p:nvPr/>
        </p:nvSpPr>
        <p:spPr>
          <a:xfrm>
            <a:off x="1790938" y="2678787"/>
            <a:ext cx="4082892" cy="510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이미지 URL의 None 값처리</a:t>
            </a:r>
            <a:endParaRPr sz="22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1790938" y="3169207"/>
            <a:ext cx="5968722" cy="708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r>
              <a:rPr lang="en-US" sz="1750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이미지를</a:t>
            </a:r>
            <a:r>
              <a:rPr lang="en-US" sz="175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1750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조정한</a:t>
            </a:r>
            <a:r>
              <a:rPr lang="en-US" sz="175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1750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부분에서</a:t>
            </a:r>
            <a:br>
              <a:rPr lang="en-US" sz="175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</a:br>
            <a:r>
              <a:rPr lang="en-US" sz="1750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Nonetype</a:t>
            </a:r>
            <a:r>
              <a:rPr lang="en-US" sz="175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is not </a:t>
            </a:r>
            <a:r>
              <a:rPr lang="en-US" sz="1750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iterable</a:t>
            </a:r>
            <a:r>
              <a:rPr lang="en-US" sz="175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1750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발생</a:t>
            </a:r>
            <a:r>
              <a:rPr lang="en-US" sz="175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r>
              <a:rPr lang="en-US" sz="1750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반복문에서</a:t>
            </a:r>
            <a:r>
              <a:rPr lang="en-US" sz="175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none </a:t>
            </a:r>
            <a:r>
              <a:rPr lang="en-US" sz="1750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안돼</a:t>
            </a:r>
            <a:endParaRPr sz="175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768072" y="549318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338375" y="5268516"/>
            <a:ext cx="410051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55" name="Google Shape;155;p8"/>
          <p:cNvSpPr/>
          <p:nvPr/>
        </p:nvSpPr>
        <p:spPr>
          <a:xfrm>
            <a:off x="432792" y="5353526"/>
            <a:ext cx="164783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2</a:t>
            </a:r>
            <a:endParaRPr sz="265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56" name="Google Shape;156;p8"/>
          <p:cNvSpPr/>
          <p:nvPr/>
        </p:nvSpPr>
        <p:spPr>
          <a:xfrm>
            <a:off x="1790938" y="53936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E0D6DE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해결 방안 </a:t>
            </a:r>
            <a:endParaRPr sz="2400">
              <a:solidFill>
                <a:schemeClr val="dk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1790950" y="5884077"/>
            <a:ext cx="7010100" cy="11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url 유효성 검사 추가 후 None이나 빈문자열일 경우 건너뛰도록 변경</a:t>
            </a:r>
            <a:endParaRPr sz="18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예외 처리 강화</a:t>
            </a:r>
            <a:endParaRPr sz="18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CE9178"/>
              </a:solidFill>
              <a:highlight>
                <a:srgbClr val="1F1F1F"/>
              </a:highlight>
              <a:latin typeface="G마켓 산스 Bold" panose="02000000000000000000" pitchFamily="50" charset="-127"/>
              <a:ea typeface="G마켓 산스 Bold" panose="02000000000000000000" pitchFamily="50" charset="-127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F1F1F"/>
              </a:highlight>
              <a:latin typeface="G마켓 산스 Bold" panose="02000000000000000000" pitchFamily="50" charset="-127"/>
              <a:ea typeface="G마켓 산스 Bold" panose="02000000000000000000" pitchFamily="50" charset="-127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9"/>
          <p:cNvSpPr/>
          <p:nvPr/>
        </p:nvSpPr>
        <p:spPr>
          <a:xfrm>
            <a:off x="793790" y="1403033"/>
            <a:ext cx="6862604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A95AF"/>
              </a:buClr>
              <a:buSzPts val="4450"/>
              <a:buFont typeface="Arial"/>
              <a:buNone/>
            </a:pP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발생</a:t>
            </a:r>
            <a:r>
              <a:rPr lang="en-US" sz="4450" dirty="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이슈</a:t>
            </a:r>
            <a:r>
              <a:rPr lang="en-US" sz="4450" dirty="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및 </a:t>
            </a: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해결</a:t>
            </a:r>
            <a:r>
              <a:rPr lang="en-US" sz="4450" dirty="0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 </a:t>
            </a:r>
            <a:r>
              <a:rPr lang="en-US" sz="4450" dirty="0" err="1">
                <a:solidFill>
                  <a:srgbClr val="FA95A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방법</a:t>
            </a:r>
            <a:endParaRPr sz="4450" dirty="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65" name="Google Shape;165;p9"/>
          <p:cNvSpPr/>
          <p:nvPr/>
        </p:nvSpPr>
        <p:spPr>
          <a:xfrm>
            <a:off x="1133951" y="2394823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6" name="Google Shape;166;p9"/>
          <p:cNvSpPr/>
          <p:nvPr/>
        </p:nvSpPr>
        <p:spPr>
          <a:xfrm>
            <a:off x="768072" y="294703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7" name="Google Shape;167;p9"/>
          <p:cNvSpPr/>
          <p:nvPr/>
        </p:nvSpPr>
        <p:spPr>
          <a:xfrm>
            <a:off x="288250" y="27071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8" name="Google Shape;168;p9"/>
          <p:cNvSpPr/>
          <p:nvPr/>
        </p:nvSpPr>
        <p:spPr>
          <a:xfrm>
            <a:off x="488871" y="2792135"/>
            <a:ext cx="109061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1</a:t>
            </a:r>
            <a:endParaRPr sz="26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69" name="Google Shape;169;p9"/>
          <p:cNvSpPr/>
          <p:nvPr/>
        </p:nvSpPr>
        <p:spPr>
          <a:xfrm>
            <a:off x="1790938" y="2678787"/>
            <a:ext cx="4082892" cy="510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최신이미지 확보</a:t>
            </a:r>
            <a:endParaRPr sz="220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70" name="Google Shape;170;p9"/>
          <p:cNvSpPr/>
          <p:nvPr/>
        </p:nvSpPr>
        <p:spPr>
          <a:xfrm>
            <a:off x="1790938" y="3169207"/>
            <a:ext cx="5968722" cy="708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r>
              <a:rPr lang="en-US" sz="175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스크롤 횟수 부족으로 최신 이미지 미수집</a:t>
            </a:r>
            <a:endParaRPr sz="175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</a:pPr>
            <a:endParaRPr sz="175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1" name="Google Shape;171;p9"/>
          <p:cNvSpPr/>
          <p:nvPr/>
        </p:nvSpPr>
        <p:spPr>
          <a:xfrm>
            <a:off x="768072" y="549318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2" name="Google Shape;172;p9"/>
          <p:cNvSpPr/>
          <p:nvPr/>
        </p:nvSpPr>
        <p:spPr>
          <a:xfrm>
            <a:off x="338375" y="5268516"/>
            <a:ext cx="410051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3" name="Google Shape;173;p9"/>
          <p:cNvSpPr/>
          <p:nvPr/>
        </p:nvSpPr>
        <p:spPr>
          <a:xfrm>
            <a:off x="432792" y="5353526"/>
            <a:ext cx="164783" cy="3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650"/>
              <a:buFont typeface="Arial"/>
              <a:buNone/>
            </a:pPr>
            <a:r>
              <a:rPr lang="en-US" sz="265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2</a:t>
            </a:r>
            <a:endParaRPr sz="265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74" name="Google Shape;174;p9"/>
          <p:cNvSpPr/>
          <p:nvPr/>
        </p:nvSpPr>
        <p:spPr>
          <a:xfrm>
            <a:off x="1790938" y="539365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E0D6D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sym typeface="Arial"/>
              </a:rPr>
              <a:t>해결 방안 </a:t>
            </a:r>
            <a:endParaRPr sz="2400">
              <a:solidFill>
                <a:schemeClr val="dk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  <a:sym typeface="Arial"/>
            </a:endParaRPr>
          </a:p>
        </p:txBody>
      </p:sp>
      <p:sp>
        <p:nvSpPr>
          <p:cNvPr id="175" name="Google Shape;175;p9"/>
          <p:cNvSpPr/>
          <p:nvPr/>
        </p:nvSpPr>
        <p:spPr>
          <a:xfrm>
            <a:off x="1790938" y="5884069"/>
            <a:ext cx="7010162" cy="112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1800" dirty="0" err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스크롤</a:t>
            </a:r>
            <a:r>
              <a:rPr lang="en-US" sz="18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횟수</a:t>
            </a:r>
            <a:r>
              <a:rPr lang="en-US" sz="18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sz="1800" dirty="0" err="1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조절</a:t>
            </a:r>
            <a:r>
              <a:rPr lang="en-US" sz="1800" dirty="0">
                <a:solidFill>
                  <a:schemeClr val="lt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endParaRPr sz="1800" dirty="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 err="1">
                <a:solidFill>
                  <a:srgbClr val="DCDCAA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crawl_pinterest_images</a:t>
            </a:r>
            <a:r>
              <a:rPr lang="en-US" sz="1050" dirty="0">
                <a:solidFill>
                  <a:srgbClr val="CCCCCC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(</a:t>
            </a:r>
            <a:r>
              <a:rPr lang="en-US" sz="1050" dirty="0">
                <a:solidFill>
                  <a:srgbClr val="9CDCFE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keyword</a:t>
            </a:r>
            <a:r>
              <a:rPr lang="en-US" sz="1050" dirty="0">
                <a:solidFill>
                  <a:srgbClr val="D4D4D4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9CDCFE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keyword</a:t>
            </a:r>
            <a:r>
              <a:rPr lang="en-US" sz="1050" dirty="0">
                <a:solidFill>
                  <a:srgbClr val="CCCCCC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, </a:t>
            </a:r>
            <a:r>
              <a:rPr lang="en-US" sz="1050" dirty="0" err="1">
                <a:solidFill>
                  <a:srgbClr val="9CDCFE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scroll_times</a:t>
            </a:r>
            <a:r>
              <a:rPr lang="en-US" sz="1050" dirty="0">
                <a:solidFill>
                  <a:srgbClr val="D4D4D4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B5CEA8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10</a:t>
            </a:r>
            <a:r>
              <a:rPr lang="en-US" sz="1050" dirty="0">
                <a:solidFill>
                  <a:srgbClr val="CCCCCC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, </a:t>
            </a:r>
            <a:r>
              <a:rPr lang="en-US" sz="1050" dirty="0" err="1">
                <a:solidFill>
                  <a:srgbClr val="9CDCFE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base_folder</a:t>
            </a:r>
            <a:r>
              <a:rPr lang="en-US" sz="1050" dirty="0">
                <a:solidFill>
                  <a:srgbClr val="D4D4D4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=</a:t>
            </a:r>
            <a:r>
              <a:rPr lang="en-US" sz="1050" dirty="0" err="1">
                <a:solidFill>
                  <a:srgbClr val="9CDCFE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base_folder</a:t>
            </a:r>
            <a:r>
              <a:rPr lang="en-US" sz="1050" dirty="0">
                <a:solidFill>
                  <a:srgbClr val="CCCCCC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) </a:t>
            </a:r>
            <a:r>
              <a:rPr lang="en-US" sz="1050" dirty="0">
                <a:solidFill>
                  <a:srgbClr val="6A9955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#scroll 5 → 10으로 </a:t>
            </a:r>
            <a:r>
              <a:rPr lang="en-US" sz="1050" dirty="0" err="1">
                <a:solidFill>
                  <a:srgbClr val="6A9955"/>
                </a:solidFill>
                <a:highlight>
                  <a:srgbClr val="1F1F1F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  <a:cs typeface="Courier New"/>
                <a:sym typeface="Courier New"/>
              </a:rPr>
              <a:t>변경</a:t>
            </a:r>
            <a:endParaRPr sz="1050" dirty="0">
              <a:solidFill>
                <a:srgbClr val="6A9955"/>
              </a:solidFill>
              <a:highlight>
                <a:srgbClr val="1F1F1F"/>
              </a:highlight>
              <a:latin typeface="G마켓 산스 TTF Bold" panose="02000000000000000000" pitchFamily="2" charset="-127"/>
              <a:ea typeface="G마켓 산스 TTF Bold" panose="02000000000000000000" pitchFamily="2" charset="-127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dirty="0">
              <a:solidFill>
                <a:schemeClr val="lt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560</Words>
  <Application>Microsoft Office PowerPoint</Application>
  <PresentationFormat>사용자 지정</PresentationFormat>
  <Paragraphs>151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G마켓 산스 TTF Bold</vt:lpstr>
      <vt:lpstr>Anton</vt:lpstr>
      <vt:lpstr>Fira Sans</vt:lpstr>
      <vt:lpstr>Arial</vt:lpstr>
      <vt:lpstr>Malgun Gothic</vt:lpstr>
      <vt:lpstr>G마켓 산스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PptxGenJS</dc:creator>
  <cp:lastModifiedBy>Soobin Park</cp:lastModifiedBy>
  <cp:revision>1</cp:revision>
  <dcterms:created xsi:type="dcterms:W3CDTF">2025-01-26T16:52:15Z</dcterms:created>
  <dcterms:modified xsi:type="dcterms:W3CDTF">2025-01-26T20:53:50Z</dcterms:modified>
</cp:coreProperties>
</file>